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3" r:id="rId5"/>
    <p:sldId id="302" r:id="rId6"/>
    <p:sldId id="303" r:id="rId7"/>
    <p:sldId id="304" r:id="rId8"/>
    <p:sldId id="259" r:id="rId9"/>
    <p:sldId id="305" r:id="rId10"/>
    <p:sldId id="279" r:id="rId11"/>
    <p:sldId id="278" r:id="rId12"/>
    <p:sldId id="282" r:id="rId13"/>
    <p:sldId id="306" r:id="rId14"/>
    <p:sldId id="307" r:id="rId15"/>
    <p:sldId id="308" r:id="rId16"/>
    <p:sldId id="258" r:id="rId17"/>
    <p:sldId id="309" r:id="rId18"/>
    <p:sldId id="310" r:id="rId19"/>
    <p:sldId id="312" r:id="rId20"/>
    <p:sldId id="316" r:id="rId21"/>
    <p:sldId id="315" r:id="rId22"/>
    <p:sldId id="317" r:id="rId23"/>
    <p:sldId id="311" r:id="rId24"/>
    <p:sldId id="263" r:id="rId25"/>
    <p:sldId id="319" r:id="rId26"/>
    <p:sldId id="320" r:id="rId27"/>
    <p:sldId id="314" r:id="rId28"/>
    <p:sldId id="299" r:id="rId29"/>
    <p:sldId id="30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>
        <p:scale>
          <a:sx n="100" d="100"/>
          <a:sy n="100" d="100"/>
        </p:scale>
        <p:origin x="-72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Click="0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2B09B-BFA4-4799-BEC8-6D37FFC32238}" type="datetimeFigureOut">
              <a:rPr lang="en-US" smtClean="0"/>
              <a:pPr/>
              <a:t>3/2/2015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8E565-EB4A-44D5-82A8-EAA38C3E4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5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6" Type="http://schemas.openxmlformats.org/officeDocument/2006/relationships/image" Target="../media/image8.jpeg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6" Type="http://schemas.openxmlformats.org/officeDocument/2006/relationships/image" Target="../media/image27.png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3.wmf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6" Type="http://schemas.openxmlformats.org/officeDocument/2006/relationships/image" Target="../media/image29.png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6" Type="http://schemas.openxmlformats.org/officeDocument/2006/relationships/image" Target="../media/image33.jpeg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0.gif"/><Relationship Id="rId12" Type="http://schemas.openxmlformats.org/officeDocument/2006/relationships/image" Target="../media/image45.png"/><Relationship Id="rId2" Type="http://schemas.openxmlformats.org/officeDocument/2006/relationships/audio" Target="../media/audio17.wav"/><Relationship Id="rId1" Type="http://schemas.openxmlformats.org/officeDocument/2006/relationships/audio" Target="file:///C:\Documents%20and%20Settings\pdimick\My%20Documents\powerpoint\PP3\jeopardy.wav" TargetMode="External"/><Relationship Id="rId6" Type="http://schemas.openxmlformats.org/officeDocument/2006/relationships/image" Target="../media/image39.gif"/><Relationship Id="rId11" Type="http://schemas.openxmlformats.org/officeDocument/2006/relationships/image" Target="../media/image44.jpeg"/><Relationship Id="rId5" Type="http://schemas.openxmlformats.org/officeDocument/2006/relationships/image" Target="../media/image38.gif"/><Relationship Id="rId10" Type="http://schemas.openxmlformats.org/officeDocument/2006/relationships/image" Target="../media/image43.jpeg"/><Relationship Id="rId4" Type="http://schemas.openxmlformats.org/officeDocument/2006/relationships/image" Target="../media/image37.gif"/><Relationship Id="rId9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gif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8.wav"/><Relationship Id="rId6" Type="http://schemas.openxmlformats.org/officeDocument/2006/relationships/image" Target="../media/image40.gif"/><Relationship Id="rId11" Type="http://schemas.openxmlformats.org/officeDocument/2006/relationships/image" Target="../media/image47.png"/><Relationship Id="rId5" Type="http://schemas.openxmlformats.org/officeDocument/2006/relationships/image" Target="../media/image39.gif"/><Relationship Id="rId10" Type="http://schemas.openxmlformats.org/officeDocument/2006/relationships/image" Target="../media/image43.jpeg"/><Relationship Id="rId4" Type="http://schemas.openxmlformats.org/officeDocument/2006/relationships/image" Target="../media/image38.gif"/><Relationship Id="rId9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9.wav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0.wav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22.wav"/><Relationship Id="rId1" Type="http://schemas.openxmlformats.org/officeDocument/2006/relationships/audio" Target="../media/audio21.wav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2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6.gif"/><Relationship Id="rId12" Type="http://schemas.openxmlformats.org/officeDocument/2006/relationships/image" Target="../media/image61.gif"/><Relationship Id="rId17" Type="http://schemas.openxmlformats.org/officeDocument/2006/relationships/image" Target="../media/image65.png"/><Relationship Id="rId2" Type="http://schemas.openxmlformats.org/officeDocument/2006/relationships/audio" Target="../media/audio24.wav"/><Relationship Id="rId16" Type="http://schemas.openxmlformats.org/officeDocument/2006/relationships/image" Target="../media/image45.png"/><Relationship Id="rId1" Type="http://schemas.openxmlformats.org/officeDocument/2006/relationships/audio" Target="../media/audio23.wav"/><Relationship Id="rId6" Type="http://schemas.openxmlformats.org/officeDocument/2006/relationships/image" Target="../media/image55.gif"/><Relationship Id="rId11" Type="http://schemas.openxmlformats.org/officeDocument/2006/relationships/image" Target="../media/image60.gif"/><Relationship Id="rId5" Type="http://schemas.openxmlformats.org/officeDocument/2006/relationships/image" Target="../media/image54.jpeg"/><Relationship Id="rId15" Type="http://schemas.openxmlformats.org/officeDocument/2006/relationships/image" Target="../media/image64.gif"/><Relationship Id="rId10" Type="http://schemas.openxmlformats.org/officeDocument/2006/relationships/image" Target="../media/image59.gif"/><Relationship Id="rId4" Type="http://schemas.openxmlformats.org/officeDocument/2006/relationships/image" Target="../media/image44.jpeg"/><Relationship Id="rId9" Type="http://schemas.openxmlformats.org/officeDocument/2006/relationships/image" Target="../media/image58.gif"/><Relationship Id="rId14" Type="http://schemas.openxmlformats.org/officeDocument/2006/relationships/image" Target="../media/image6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7.png"/><Relationship Id="rId2" Type="http://schemas.openxmlformats.org/officeDocument/2006/relationships/audio" Target="../media/audio25.wav"/><Relationship Id="rId1" Type="http://schemas.openxmlformats.org/officeDocument/2006/relationships/audio" Target="file:///C:\Documents%20and%20Settings\pdimick\My%20Documents\powerpoint\extra%20sounds\sizzlingmeat.wav" TargetMode="External"/><Relationship Id="rId6" Type="http://schemas.openxmlformats.org/officeDocument/2006/relationships/image" Target="../media/image67.gif"/><Relationship Id="rId5" Type="http://schemas.openxmlformats.org/officeDocument/2006/relationships/image" Target="../media/image66.gif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gif"/><Relationship Id="rId3" Type="http://schemas.openxmlformats.org/officeDocument/2006/relationships/image" Target="../media/image66.gif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Relationship Id="rId4" Type="http://schemas.openxmlformats.org/officeDocument/2006/relationships/image" Target="../media/image7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Relationship Id="rId5" Type="http://schemas.openxmlformats.org/officeDocument/2006/relationships/image" Target="../media/image80.png"/><Relationship Id="rId4" Type="http://schemas.openxmlformats.org/officeDocument/2006/relationships/image" Target="../media/image7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.wav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7.wav"/><Relationship Id="rId1" Type="http://schemas.openxmlformats.org/officeDocument/2006/relationships/tags" Target="../tags/tag6.xml"/><Relationship Id="rId5" Type="http://schemas.openxmlformats.org/officeDocument/2006/relationships/image" Target="../media/image12.png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/>
          <a:lstStyle/>
          <a:p>
            <a:r>
              <a:rPr lang="en-US" dirty="0" smtClean="0"/>
              <a:t>Bien </a:t>
            </a:r>
            <a:r>
              <a:rPr lang="en-US" dirty="0" err="1" smtClean="0"/>
              <a:t>Dit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057400"/>
            <a:ext cx="6400800" cy="1752600"/>
          </a:xfrm>
        </p:spPr>
        <p:txBody>
          <a:bodyPr/>
          <a:lstStyle/>
          <a:p>
            <a:r>
              <a:rPr lang="en-US" dirty="0" err="1" smtClean="0"/>
              <a:t>Chapitre</a:t>
            </a:r>
            <a:r>
              <a:rPr lang="en-US" dirty="0" smtClean="0"/>
              <a:t> 5, </a:t>
            </a:r>
            <a:r>
              <a:rPr lang="en-US" dirty="0" err="1" smtClean="0"/>
              <a:t>Vocabulaire</a:t>
            </a:r>
            <a:r>
              <a:rPr lang="en-US" dirty="0" smtClean="0"/>
              <a:t> 2</a:t>
            </a:r>
          </a:p>
          <a:p>
            <a:r>
              <a:rPr lang="en-US" dirty="0" smtClean="0"/>
              <a:t>Invitations</a:t>
            </a:r>
            <a:endParaRPr lang="en-US" dirty="0"/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762000" y="4724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8" charset="0"/>
              </a:rPr>
              <a:t>Created by:</a:t>
            </a:r>
          </a:p>
        </p:txBody>
      </p:sp>
      <p:pic>
        <p:nvPicPr>
          <p:cNvPr id="8" name="Picture 20" descr="PHYLLI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5638800"/>
            <a:ext cx="1828800" cy="571500"/>
          </a:xfrm>
          <a:prstGeom prst="rect">
            <a:avLst/>
          </a:prstGeom>
          <a:noFill/>
        </p:spPr>
      </p:pic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2971800" y="5486400"/>
            <a:ext cx="358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err="1">
                <a:latin typeface="Vladimir Script" pitchFamily="66" charset="0"/>
              </a:rPr>
              <a:t>Dimick</a:t>
            </a:r>
            <a:endParaRPr lang="en-US" sz="4000" b="1" dirty="0">
              <a:latin typeface="Vladimir Script" pitchFamily="66" charset="0"/>
            </a:endParaRP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8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8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Accepting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D’accord</a:t>
            </a:r>
            <a:endParaRPr lang="en-US" dirty="0" smtClean="0"/>
          </a:p>
          <a:p>
            <a:r>
              <a:rPr lang="en-US" dirty="0" smtClean="0"/>
              <a:t>Bonne idée</a:t>
            </a:r>
          </a:p>
          <a:p>
            <a:r>
              <a:rPr lang="en-US" dirty="0" err="1" smtClean="0"/>
              <a:t>Pourquoi</a:t>
            </a:r>
            <a:r>
              <a:rPr lang="en-US" dirty="0" smtClean="0"/>
              <a:t> pas?</a:t>
            </a:r>
          </a:p>
        </p:txBody>
      </p:sp>
      <p:pic>
        <p:nvPicPr>
          <p:cNvPr id="3076" name="Picture 4" descr="C:\Users\Phyllis\AppData\Local\Microsoft\Windows\Temporary Internet Files\Content.IE5\L65PCHVX\MCj023096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371600"/>
            <a:ext cx="3581400" cy="5171589"/>
          </a:xfrm>
          <a:prstGeom prst="rect">
            <a:avLst/>
          </a:prstGeom>
          <a:noFill/>
        </p:spPr>
      </p:pic>
      <p:pic>
        <p:nvPicPr>
          <p:cNvPr id="7170" name="Picture 2" descr="whynot"/>
          <p:cNvPicPr>
            <a:picLocks noChangeAspect="1" noChangeArrowheads="1"/>
          </p:cNvPicPr>
          <p:nvPr/>
        </p:nvPicPr>
        <p:blipFill>
          <a:blip r:embed="rId4" cstate="print"/>
          <a:srcRect l="5600" t="58923" r="35201" b="28659"/>
          <a:stretch>
            <a:fillRect/>
          </a:stretch>
        </p:blipFill>
        <p:spPr bwMode="auto">
          <a:xfrm>
            <a:off x="1219200" y="5029200"/>
            <a:ext cx="1600200" cy="497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1600200" y="3810000"/>
            <a:ext cx="9144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X</a:t>
            </a:r>
            <a:endParaRPr lang="en-US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828800" y="3886200"/>
            <a:ext cx="45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7772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67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67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Accepting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D’accord</a:t>
            </a:r>
            <a:endParaRPr lang="en-US" dirty="0" smtClean="0"/>
          </a:p>
          <a:p>
            <a:r>
              <a:rPr lang="en-US" dirty="0" smtClean="0"/>
              <a:t>Bonne idée</a:t>
            </a:r>
          </a:p>
          <a:p>
            <a:r>
              <a:rPr lang="en-US" dirty="0" err="1" smtClean="0"/>
              <a:t>Pourquoi</a:t>
            </a:r>
            <a:r>
              <a:rPr lang="en-US" dirty="0" smtClean="0"/>
              <a:t> pas?</a:t>
            </a:r>
          </a:p>
          <a:p>
            <a:r>
              <a:rPr lang="en-US" dirty="0" smtClean="0"/>
              <a:t>Si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veux</a:t>
            </a:r>
            <a:r>
              <a:rPr lang="en-US" dirty="0" smtClean="0"/>
              <a:t>.</a:t>
            </a:r>
          </a:p>
        </p:txBody>
      </p:sp>
      <p:pic>
        <p:nvPicPr>
          <p:cNvPr id="3076" name="Picture 4" descr="C:\Users\Phyllis\AppData\Local\Microsoft\Windows\Temporary Internet Files\Content.IE5\L65PCHVX\MCj023096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371600"/>
            <a:ext cx="3581400" cy="5171589"/>
          </a:xfrm>
          <a:prstGeom prst="rect">
            <a:avLst/>
          </a:prstGeom>
          <a:noFill/>
        </p:spPr>
      </p:pic>
      <p:pic>
        <p:nvPicPr>
          <p:cNvPr id="27649" name="Picture 1" descr="yes-no-maybe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5257800"/>
            <a:ext cx="1016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pointing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4191000"/>
            <a:ext cx="9979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7924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5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5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Refusing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Ça</a:t>
            </a:r>
            <a:r>
              <a:rPr lang="en-US" dirty="0" smtClean="0"/>
              <a:t> ne me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rien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098" name="Picture 2" descr="C:\Users\Phyllis\AppData\Local\Microsoft\Windows\Temporary Internet Files\Content.IE5\BIEVR3UC\MCBS01260_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143000"/>
            <a:ext cx="2866644" cy="3352800"/>
          </a:xfrm>
          <a:prstGeom prst="rect">
            <a:avLst/>
          </a:prstGeom>
          <a:noFill/>
        </p:spPr>
      </p:pic>
      <p:pic>
        <p:nvPicPr>
          <p:cNvPr id="4100" name="Picture 4" descr="C:\Users\Phyllis\AppData\Local\Microsoft\Windows\Temporary Internet Files\Content.IE5\RJQME71W\MCj0216946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52400"/>
            <a:ext cx="1811426" cy="1280160"/>
          </a:xfrm>
          <a:prstGeom prst="rect">
            <a:avLst/>
          </a:prstGeom>
          <a:noFill/>
        </p:spPr>
      </p:pic>
      <p:pic>
        <p:nvPicPr>
          <p:cNvPr id="4102" name="Picture 6" descr="C:\Users\Phyllis\AppData\Local\Microsoft\Windows\Temporary Internet Files\Content.IE5\BIEVR3UC\MCj0088944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3810000"/>
            <a:ext cx="1981200" cy="2414282"/>
          </a:xfrm>
          <a:prstGeom prst="rect">
            <a:avLst/>
          </a:prstGeom>
          <a:noFill/>
        </p:spPr>
      </p:pic>
      <p:pic>
        <p:nvPicPr>
          <p:cNvPr id="9" name="Picture 2" descr="mouth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7692"/>
          <a:stretch>
            <a:fillRect/>
          </a:stretch>
        </p:blipFill>
        <p:spPr bwMode="auto">
          <a:xfrm>
            <a:off x="1600200" y="2362200"/>
            <a:ext cx="1371600" cy="1861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1905000" y="2971800"/>
            <a:ext cx="762000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latin typeface="Arial Black"/>
              </a:rPr>
              <a:t>X</a:t>
            </a:r>
            <a:endParaRPr lang="en-US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latin typeface="Arial Black"/>
            </a:endParaRPr>
          </a:p>
        </p:txBody>
      </p:sp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tretch>
            <a:fillRect/>
          </a:stretch>
        </p:blipFill>
        <p:spPr>
          <a:xfrm>
            <a:off x="80772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3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43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Refusing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Ça</a:t>
            </a:r>
            <a:r>
              <a:rPr lang="en-US" dirty="0" smtClean="0"/>
              <a:t> ne me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rien</a:t>
            </a:r>
            <a:endParaRPr lang="en-US" dirty="0" smtClean="0"/>
          </a:p>
          <a:p>
            <a:r>
              <a:rPr lang="en-US" dirty="0" err="1" smtClean="0"/>
              <a:t>Désolé</a:t>
            </a:r>
            <a:r>
              <a:rPr lang="en-US" dirty="0" smtClean="0"/>
              <a:t>, je </a:t>
            </a:r>
            <a:r>
              <a:rPr lang="en-US" dirty="0" err="1" smtClean="0"/>
              <a:t>n’ai</a:t>
            </a:r>
            <a:r>
              <a:rPr lang="en-US" dirty="0" smtClean="0"/>
              <a:t> pas le temps.</a:t>
            </a:r>
          </a:p>
        </p:txBody>
      </p:sp>
      <p:pic>
        <p:nvPicPr>
          <p:cNvPr id="4098" name="Picture 2" descr="C:\Users\Phyllis\AppData\Local\Microsoft\Windows\Temporary Internet Files\Content.IE5\BIEVR3UC\MCBS01260_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143000"/>
            <a:ext cx="2866644" cy="3352800"/>
          </a:xfrm>
          <a:prstGeom prst="rect">
            <a:avLst/>
          </a:prstGeom>
          <a:noFill/>
        </p:spPr>
      </p:pic>
      <p:pic>
        <p:nvPicPr>
          <p:cNvPr id="4100" name="Picture 4" descr="C:\Users\Phyllis\AppData\Local\Microsoft\Windows\Temporary Internet Files\Content.IE5\RJQME71W\MCj0216946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52400"/>
            <a:ext cx="1811426" cy="1280160"/>
          </a:xfrm>
          <a:prstGeom prst="rect">
            <a:avLst/>
          </a:prstGeom>
          <a:noFill/>
        </p:spPr>
      </p:pic>
      <p:pic>
        <p:nvPicPr>
          <p:cNvPr id="4102" name="Picture 6" descr="C:\Users\Phyllis\AppData\Local\Microsoft\Windows\Temporary Internet Files\Content.IE5\BIEVR3UC\MCj0088944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4191000"/>
            <a:ext cx="1981200" cy="2414282"/>
          </a:xfrm>
          <a:prstGeom prst="rect">
            <a:avLst/>
          </a:prstGeom>
          <a:noFill/>
        </p:spPr>
      </p:pic>
      <p:pic>
        <p:nvPicPr>
          <p:cNvPr id="43010" name="Picture 2" descr="PngMedium-Hourglass-4651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3124200"/>
            <a:ext cx="18905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tretch>
            <a:fillRect/>
          </a:stretch>
        </p:blipFill>
        <p:spPr>
          <a:xfrm>
            <a:off x="7772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4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4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Refusing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Ça</a:t>
            </a:r>
            <a:r>
              <a:rPr lang="en-US" dirty="0" smtClean="0"/>
              <a:t> ne me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rien</a:t>
            </a:r>
            <a:endParaRPr lang="en-US" dirty="0" smtClean="0"/>
          </a:p>
          <a:p>
            <a:r>
              <a:rPr lang="en-US" dirty="0" err="1" smtClean="0"/>
              <a:t>Désolé</a:t>
            </a:r>
            <a:r>
              <a:rPr lang="en-US" dirty="0" smtClean="0"/>
              <a:t>, je </a:t>
            </a:r>
            <a:r>
              <a:rPr lang="en-US" dirty="0" err="1" smtClean="0"/>
              <a:t>n’ai</a:t>
            </a:r>
            <a:r>
              <a:rPr lang="en-US" dirty="0" smtClean="0"/>
              <a:t> pas le temps.</a:t>
            </a:r>
          </a:p>
          <a:p>
            <a:r>
              <a:rPr lang="en-US" dirty="0" err="1" smtClean="0"/>
              <a:t>J’ai</a:t>
            </a:r>
            <a:r>
              <a:rPr lang="en-US" dirty="0" smtClean="0"/>
              <a:t> </a:t>
            </a:r>
            <a:r>
              <a:rPr lang="en-US" dirty="0" err="1" smtClean="0"/>
              <a:t>trop</a:t>
            </a:r>
            <a:r>
              <a:rPr lang="en-US" dirty="0" smtClean="0"/>
              <a:t> de </a:t>
            </a:r>
            <a:r>
              <a:rPr lang="en-US" dirty="0" err="1" smtClean="0"/>
              <a:t>choses</a:t>
            </a:r>
            <a:r>
              <a:rPr lang="en-US" dirty="0" smtClean="0"/>
              <a:t> à faire.</a:t>
            </a:r>
          </a:p>
        </p:txBody>
      </p:sp>
      <p:pic>
        <p:nvPicPr>
          <p:cNvPr id="4098" name="Picture 2" descr="C:\Users\Phyllis\AppData\Local\Microsoft\Windows\Temporary Internet Files\Content.IE5\BIEVR3UC\MCBS01260_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143000"/>
            <a:ext cx="2866644" cy="3352800"/>
          </a:xfrm>
          <a:prstGeom prst="rect">
            <a:avLst/>
          </a:prstGeom>
          <a:noFill/>
        </p:spPr>
      </p:pic>
      <p:pic>
        <p:nvPicPr>
          <p:cNvPr id="4100" name="Picture 4" descr="C:\Users\Phyllis\AppData\Local\Microsoft\Windows\Temporary Internet Files\Content.IE5\RJQME71W\MCj0216946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52400"/>
            <a:ext cx="1811426" cy="1280160"/>
          </a:xfrm>
          <a:prstGeom prst="rect">
            <a:avLst/>
          </a:prstGeom>
          <a:noFill/>
        </p:spPr>
      </p:pic>
      <p:pic>
        <p:nvPicPr>
          <p:cNvPr id="4102" name="Picture 6" descr="C:\Users\Phyllis\AppData\Local\Microsoft\Windows\Temporary Internet Files\Content.IE5\BIEVR3UC\MCj0088944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4191000"/>
            <a:ext cx="1981200" cy="2414282"/>
          </a:xfrm>
          <a:prstGeom prst="rect">
            <a:avLst/>
          </a:prstGeom>
          <a:noFill/>
        </p:spPr>
      </p:pic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3705876"/>
            <a:ext cx="739775" cy="1323324"/>
          </a:xfrm>
          <a:prstGeom prst="rect">
            <a:avLst/>
          </a:prstGeom>
          <a:noFill/>
        </p:spPr>
      </p:pic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7" cstate="print"/>
          <a:srcRect l="22424" t="15231" r="29091"/>
          <a:stretch>
            <a:fillRect/>
          </a:stretch>
        </p:blipFill>
        <p:spPr bwMode="auto">
          <a:xfrm>
            <a:off x="1676400" y="3697427"/>
            <a:ext cx="838200" cy="1331773"/>
          </a:xfrm>
          <a:prstGeom prst="rect">
            <a:avLst/>
          </a:prstGeom>
          <a:noFill/>
        </p:spPr>
      </p:pic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4400" y="5029200"/>
            <a:ext cx="1600200" cy="1159970"/>
          </a:xfrm>
          <a:prstGeom prst="rect">
            <a:avLst/>
          </a:prstGeom>
          <a:noFill/>
        </p:spPr>
      </p:pic>
      <p:pic>
        <p:nvPicPr>
          <p:cNvPr id="1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9" cstate="print"/>
          <a:stretch>
            <a:fillRect/>
          </a:stretch>
        </p:blipFill>
        <p:spPr>
          <a:xfrm>
            <a:off x="8077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0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0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Refusing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Ça</a:t>
            </a:r>
            <a:r>
              <a:rPr lang="en-US" dirty="0" smtClean="0"/>
              <a:t> ne me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rien</a:t>
            </a:r>
            <a:endParaRPr lang="en-US" dirty="0" smtClean="0"/>
          </a:p>
          <a:p>
            <a:r>
              <a:rPr lang="en-US" dirty="0" err="1" smtClean="0"/>
              <a:t>Désolé</a:t>
            </a:r>
            <a:r>
              <a:rPr lang="en-US" dirty="0" smtClean="0"/>
              <a:t>, je </a:t>
            </a:r>
            <a:r>
              <a:rPr lang="en-US" dirty="0" err="1" smtClean="0"/>
              <a:t>n’ai</a:t>
            </a:r>
            <a:r>
              <a:rPr lang="en-US" dirty="0" smtClean="0"/>
              <a:t> pas le temps.</a:t>
            </a:r>
          </a:p>
          <a:p>
            <a:r>
              <a:rPr lang="en-US" dirty="0" err="1" smtClean="0"/>
              <a:t>J’ai</a:t>
            </a:r>
            <a:r>
              <a:rPr lang="en-US" dirty="0" smtClean="0"/>
              <a:t> </a:t>
            </a:r>
            <a:r>
              <a:rPr lang="en-US" dirty="0" err="1" smtClean="0"/>
              <a:t>trop</a:t>
            </a:r>
            <a:r>
              <a:rPr lang="en-US" dirty="0" smtClean="0"/>
              <a:t> de </a:t>
            </a:r>
            <a:r>
              <a:rPr lang="en-US" dirty="0" err="1" smtClean="0"/>
              <a:t>choses</a:t>
            </a:r>
            <a:r>
              <a:rPr lang="en-US" dirty="0" smtClean="0"/>
              <a:t> à faire.</a:t>
            </a:r>
          </a:p>
          <a:p>
            <a:r>
              <a:rPr lang="en-US" dirty="0" smtClean="0"/>
              <a:t>Je </a:t>
            </a:r>
            <a:r>
              <a:rPr lang="en-US" dirty="0" err="1" smtClean="0"/>
              <a:t>suis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</a:t>
            </a:r>
            <a:r>
              <a:rPr lang="en-US" dirty="0" err="1" smtClean="0"/>
              <a:t>occupé</a:t>
            </a:r>
            <a:r>
              <a:rPr lang="en-US" dirty="0" smtClean="0"/>
              <a:t> (e).</a:t>
            </a:r>
          </a:p>
        </p:txBody>
      </p:sp>
      <p:pic>
        <p:nvPicPr>
          <p:cNvPr id="4098" name="Picture 2" descr="C:\Users\Phyllis\AppData\Local\Microsoft\Windows\Temporary Internet Files\Content.IE5\BIEVR3UC\MCBS01260_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143000"/>
            <a:ext cx="2866644" cy="3352800"/>
          </a:xfrm>
          <a:prstGeom prst="rect">
            <a:avLst/>
          </a:prstGeom>
          <a:noFill/>
        </p:spPr>
      </p:pic>
      <p:pic>
        <p:nvPicPr>
          <p:cNvPr id="4100" name="Picture 4" descr="C:\Users\Phyllis\AppData\Local\Microsoft\Windows\Temporary Internet Files\Content.IE5\RJQME71W\MCj0216946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52400"/>
            <a:ext cx="1811426" cy="1280160"/>
          </a:xfrm>
          <a:prstGeom prst="rect">
            <a:avLst/>
          </a:prstGeom>
          <a:noFill/>
        </p:spPr>
      </p:pic>
      <p:pic>
        <p:nvPicPr>
          <p:cNvPr id="4102" name="Picture 6" descr="C:\Users\Phyllis\AppData\Local\Microsoft\Windows\Temporary Internet Files\Content.IE5\BIEVR3UC\MCj0088944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4114800"/>
            <a:ext cx="1981200" cy="2414282"/>
          </a:xfrm>
          <a:prstGeom prst="rect">
            <a:avLst/>
          </a:prstGeom>
          <a:noFill/>
        </p:spPr>
      </p:pic>
      <p:pic>
        <p:nvPicPr>
          <p:cNvPr id="46082" name="Picture 2" descr="bus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41910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tretch>
            <a:fillRect/>
          </a:stretch>
        </p:blipFill>
        <p:spPr>
          <a:xfrm>
            <a:off x="8153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16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16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plans</a:t>
            </a:r>
            <a:endParaRPr lang="en-US" dirty="0"/>
          </a:p>
        </p:txBody>
      </p:sp>
      <p:pic>
        <p:nvPicPr>
          <p:cNvPr id="5122" name="Picture 2" descr="C:\Users\Phyllis\AppData\Local\Microsoft\Windows\Temporary Internet Files\Content.IE5\BIEVR3UC\MCj041196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113900"/>
            <a:ext cx="3276600" cy="5744100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5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QUESTI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526338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Qu’est-ce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tu</a:t>
            </a:r>
            <a:r>
              <a:rPr lang="en-US" dirty="0"/>
              <a:t> vas </a:t>
            </a:r>
            <a:br>
              <a:rPr lang="en-US" dirty="0"/>
            </a:br>
            <a:r>
              <a:rPr lang="en-US" dirty="0" smtClean="0"/>
              <a:t>faire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124" name="Picture 4" descr="AAQUES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4648200"/>
            <a:ext cx="930275" cy="1828800"/>
          </a:xfrm>
          <a:prstGeom prst="rect">
            <a:avLst/>
          </a:prstGeom>
          <a:noFill/>
        </p:spPr>
      </p:pic>
      <p:pic>
        <p:nvPicPr>
          <p:cNvPr id="5125" name="Picture 5" descr="QUESA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5029200"/>
            <a:ext cx="1420813" cy="1420813"/>
          </a:xfrm>
          <a:prstGeom prst="rect">
            <a:avLst/>
          </a:prstGeom>
          <a:noFill/>
        </p:spPr>
      </p:pic>
      <p:pic>
        <p:nvPicPr>
          <p:cNvPr id="5126" name="Picture 6" descr="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0" y="304800"/>
            <a:ext cx="1524000" cy="1446213"/>
          </a:xfrm>
          <a:prstGeom prst="rect">
            <a:avLst/>
          </a:prstGeom>
          <a:noFill/>
        </p:spPr>
      </p:pic>
      <p:pic>
        <p:nvPicPr>
          <p:cNvPr id="5127" name="Picture 7" descr="6_20BR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4400" y="2057400"/>
            <a:ext cx="1809750" cy="1782763"/>
          </a:xfrm>
          <a:prstGeom prst="rect">
            <a:avLst/>
          </a:prstGeom>
          <a:noFill/>
        </p:spPr>
      </p:pic>
      <p:pic>
        <p:nvPicPr>
          <p:cNvPr id="5128" name="Picture 8" descr="1999_2_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5276850"/>
            <a:ext cx="2514600" cy="2020888"/>
          </a:xfrm>
          <a:prstGeom prst="rect">
            <a:avLst/>
          </a:prstGeom>
          <a:noFill/>
        </p:spPr>
      </p:pic>
      <p:pic>
        <p:nvPicPr>
          <p:cNvPr id="5129" name="Picture 9" descr="LESHAL_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2200" y="1981200"/>
            <a:ext cx="1619250" cy="2470150"/>
          </a:xfrm>
          <a:prstGeom prst="rect">
            <a:avLst/>
          </a:prstGeom>
          <a:noFill/>
        </p:spPr>
      </p:pic>
      <p:pic>
        <p:nvPicPr>
          <p:cNvPr id="5130" name="Picture 10" descr="AUSTRA_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6000" y="4275138"/>
            <a:ext cx="1725613" cy="2582862"/>
          </a:xfrm>
          <a:prstGeom prst="rect">
            <a:avLst/>
          </a:prstGeom>
          <a:noFill/>
        </p:spPr>
      </p:pic>
      <p:pic>
        <p:nvPicPr>
          <p:cNvPr id="5131" name="jeopardy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33600" y="3048000"/>
            <a:ext cx="304800" cy="304800"/>
          </a:xfrm>
          <a:prstGeom prst="rect">
            <a:avLst/>
          </a:prstGeom>
          <a:noFill/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13" cstate="print"/>
          <a:stretch>
            <a:fillRect/>
          </a:stretch>
        </p:blipFill>
        <p:spPr>
          <a:xfrm>
            <a:off x="7391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74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1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74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QUESTI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526338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Tu</a:t>
            </a:r>
            <a:r>
              <a:rPr lang="en-US" dirty="0"/>
              <a:t> vas faire </a:t>
            </a:r>
            <a:r>
              <a:rPr lang="en-US" dirty="0" smtClean="0"/>
              <a:t>quoi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172" name="Picture 4" descr="AAQUES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4648200"/>
            <a:ext cx="930275" cy="1828800"/>
          </a:xfrm>
          <a:prstGeom prst="rect">
            <a:avLst/>
          </a:prstGeom>
          <a:noFill/>
        </p:spPr>
      </p:pic>
      <p:pic>
        <p:nvPicPr>
          <p:cNvPr id="7173" name="Picture 5" descr="QUESA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5029200"/>
            <a:ext cx="1420813" cy="1420813"/>
          </a:xfrm>
          <a:prstGeom prst="rect">
            <a:avLst/>
          </a:prstGeom>
          <a:noFill/>
        </p:spPr>
      </p:pic>
      <p:pic>
        <p:nvPicPr>
          <p:cNvPr id="7174" name="Picture 6" descr="QUESTION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304800"/>
            <a:ext cx="1524000" cy="1446213"/>
          </a:xfrm>
          <a:prstGeom prst="rect">
            <a:avLst/>
          </a:prstGeom>
          <a:noFill/>
        </p:spPr>
      </p:pic>
      <p:pic>
        <p:nvPicPr>
          <p:cNvPr id="7175" name="Picture 7" descr="6_20BR_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2057400"/>
            <a:ext cx="1809750" cy="1782763"/>
          </a:xfrm>
          <a:prstGeom prst="rect">
            <a:avLst/>
          </a:prstGeom>
          <a:noFill/>
        </p:spPr>
      </p:pic>
      <p:pic>
        <p:nvPicPr>
          <p:cNvPr id="7176" name="Picture 8" descr="1999_2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81600" y="5276850"/>
            <a:ext cx="2514600" cy="2020888"/>
          </a:xfrm>
          <a:prstGeom prst="rect">
            <a:avLst/>
          </a:prstGeom>
          <a:noFill/>
        </p:spPr>
      </p:pic>
      <p:pic>
        <p:nvPicPr>
          <p:cNvPr id="7177" name="Picture 9" descr="AUSTRA_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0" y="4275138"/>
            <a:ext cx="1725613" cy="2582862"/>
          </a:xfrm>
          <a:prstGeom prst="rect">
            <a:avLst/>
          </a:prstGeom>
          <a:noFill/>
        </p:spPr>
      </p:pic>
      <p:pic>
        <p:nvPicPr>
          <p:cNvPr id="7178" name="Picture 10" descr="LESHAL_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67400" y="2133600"/>
            <a:ext cx="1619250" cy="2470150"/>
          </a:xfrm>
          <a:prstGeom prst="rect">
            <a:avLst/>
          </a:prstGeom>
          <a:noFill/>
        </p:spPr>
      </p:pic>
      <p:pic>
        <p:nvPicPr>
          <p:cNvPr id="7179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91400" y="381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7000" fill="hold"/>
                                        <p:tgtEl>
                                          <p:spTgt spid="71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762000"/>
            <a:ext cx="8001000" cy="1143000"/>
          </a:xfrm>
        </p:spPr>
        <p:txBody>
          <a:bodyPr>
            <a:normAutofit fontScale="90000"/>
          </a:bodyPr>
          <a:lstStyle/>
          <a:p>
            <a:r>
              <a:rPr lang="en-US" sz="7200" dirty="0" smtClean="0"/>
              <a:t>Pas grand-chose.</a:t>
            </a:r>
            <a:endParaRPr lang="en-US" sz="7200" dirty="0"/>
          </a:p>
        </p:txBody>
      </p:sp>
      <p:pic>
        <p:nvPicPr>
          <p:cNvPr id="48130" name="Picture 2" descr="bigdeal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2098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6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5867400" cy="3763962"/>
          </a:xfrm>
        </p:spPr>
        <p:txBody>
          <a:bodyPr>
            <a:normAutofit/>
          </a:bodyPr>
          <a:lstStyle/>
          <a:p>
            <a:r>
              <a:rPr lang="en-US" dirty="0" smtClean="0"/>
              <a:t>To extend an invitation</a:t>
            </a:r>
            <a:br>
              <a:rPr lang="en-US" dirty="0" smtClean="0"/>
            </a:br>
            <a:r>
              <a:rPr lang="en-US" dirty="0" smtClean="0"/>
              <a:t>To accept an invitation</a:t>
            </a:r>
            <a:br>
              <a:rPr lang="en-US" dirty="0" smtClean="0"/>
            </a:br>
            <a:r>
              <a:rPr lang="en-US" dirty="0" smtClean="0"/>
              <a:t>To refuse an invitation</a:t>
            </a:r>
            <a:br>
              <a:rPr lang="en-US" dirty="0" smtClean="0"/>
            </a:br>
            <a:r>
              <a:rPr lang="en-US" dirty="0" smtClean="0"/>
              <a:t>To confirm an invitation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050" name="Picture 2" descr="C:\Users\Phyllis\AppData\Local\Microsoft\Windows\Temporary Internet Files\Content.IE5\BIEVR3UC\MCj0286919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143000"/>
            <a:ext cx="3460687" cy="4570036"/>
          </a:xfrm>
          <a:prstGeom prst="rect">
            <a:avLst/>
          </a:prstGeom>
          <a:noFill/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762000"/>
            <a:ext cx="8001000" cy="1143000"/>
          </a:xfrm>
        </p:spPr>
        <p:txBody>
          <a:bodyPr>
            <a:normAutofit fontScale="90000"/>
          </a:bodyPr>
          <a:lstStyle/>
          <a:p>
            <a:r>
              <a:rPr lang="en-US" sz="7200" dirty="0" err="1" smtClean="0"/>
              <a:t>Rien</a:t>
            </a:r>
            <a:r>
              <a:rPr lang="en-US" sz="7200" dirty="0" smtClean="0"/>
              <a:t> de </a:t>
            </a:r>
            <a:r>
              <a:rPr lang="en-US" sz="7200" dirty="0" err="1" smtClean="0"/>
              <a:t>spécial</a:t>
            </a:r>
            <a:r>
              <a:rPr lang="en-US" sz="7200" dirty="0" smtClean="0"/>
              <a:t>.</a:t>
            </a:r>
            <a:endParaRPr lang="en-US" sz="7200" dirty="0"/>
          </a:p>
        </p:txBody>
      </p:sp>
      <p:pic>
        <p:nvPicPr>
          <p:cNvPr id="49154" name="Picture 2" descr="j02165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828800"/>
            <a:ext cx="4343400" cy="4895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AutoShape 3"/>
          <p:cNvSpPr>
            <a:spLocks noChangeArrowheads="1"/>
          </p:cNvSpPr>
          <p:nvPr/>
        </p:nvSpPr>
        <p:spPr bwMode="auto">
          <a:xfrm>
            <a:off x="2895600" y="2209800"/>
            <a:ext cx="3657600" cy="4191000"/>
          </a:xfrm>
          <a:custGeom>
            <a:avLst/>
            <a:gdLst>
              <a:gd name="G0" fmla="+- 2700 0 0"/>
              <a:gd name="G1" fmla="*/ G0 2 1"/>
              <a:gd name="G2" fmla="+- 21600 0 G1"/>
              <a:gd name="G3" fmla="*/ G2 G2 1"/>
              <a:gd name="G4" fmla="*/ G0 G0 1"/>
              <a:gd name="G5" fmla="+- G3 0 G4"/>
              <a:gd name="G6" fmla="*/ G5 1 8"/>
              <a:gd name="G7" fmla="sqrt G6"/>
              <a:gd name="G8" fmla="*/ G4 1 8"/>
              <a:gd name="G9" fmla="sqrt G8"/>
              <a:gd name="G10" fmla="+- G7 G9 0"/>
              <a:gd name="G11" fmla="+- G7 0 G9"/>
              <a:gd name="G12" fmla="+- G10 10800 0"/>
              <a:gd name="G13" fmla="+- 10800 0 G10"/>
              <a:gd name="G14" fmla="+- G11 10800 0"/>
              <a:gd name="G15" fmla="+- 10800 0 G11"/>
              <a:gd name="G16" fmla="+- 21600 0 G0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7401" y="15493"/>
                </a:moveTo>
                <a:cubicBezTo>
                  <a:pt x="18376" y="14122"/>
                  <a:pt x="18900" y="12482"/>
                  <a:pt x="18900" y="10800"/>
                </a:cubicBezTo>
                <a:cubicBezTo>
                  <a:pt x="18900" y="6326"/>
                  <a:pt x="15273" y="2700"/>
                  <a:pt x="10800" y="2700"/>
                </a:cubicBezTo>
                <a:cubicBezTo>
                  <a:pt x="9117" y="2699"/>
                  <a:pt x="7477" y="3223"/>
                  <a:pt x="6106" y="4198"/>
                </a:cubicBezTo>
                <a:close/>
                <a:moveTo>
                  <a:pt x="4198" y="6106"/>
                </a:moveTo>
                <a:cubicBezTo>
                  <a:pt x="3223" y="7477"/>
                  <a:pt x="2700" y="9117"/>
                  <a:pt x="2700" y="10799"/>
                </a:cubicBezTo>
                <a:cubicBezTo>
                  <a:pt x="2700" y="15273"/>
                  <a:pt x="6326" y="18900"/>
                  <a:pt x="10800" y="18900"/>
                </a:cubicBezTo>
                <a:cubicBezTo>
                  <a:pt x="12482" y="18900"/>
                  <a:pt x="14122" y="18376"/>
                  <a:pt x="15493" y="17401"/>
                </a:cubicBezTo>
                <a:close/>
              </a:path>
            </a:pathLst>
          </a:custGeom>
          <a:solidFill>
            <a:srgbClr val="6666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2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oz-getu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3276600"/>
            <a:ext cx="304800" cy="304800"/>
          </a:xfrm>
          <a:prstGeom prst="rect">
            <a:avLst/>
          </a:prstGeom>
          <a:noFill/>
        </p:spPr>
      </p:pic>
      <p:pic>
        <p:nvPicPr>
          <p:cNvPr id="15363" name="Picture 3" descr="movie_theat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66688"/>
            <a:ext cx="9144000" cy="7011988"/>
          </a:xfrm>
          <a:prstGeom prst="rect">
            <a:avLst/>
          </a:prstGeom>
          <a:noFill/>
        </p:spPr>
      </p:pic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762000"/>
            <a:ext cx="8001000" cy="1143000"/>
          </a:xfrm>
        </p:spPr>
        <p:txBody>
          <a:bodyPr>
            <a:normAutofit fontScale="90000"/>
          </a:bodyPr>
          <a:lstStyle/>
          <a:p>
            <a:r>
              <a:rPr lang="en-US" sz="7200" dirty="0">
                <a:solidFill>
                  <a:schemeClr val="bg1"/>
                </a:solidFill>
              </a:rPr>
              <a:t>Je </a:t>
            </a:r>
            <a:r>
              <a:rPr lang="en-US" sz="7200" dirty="0" err="1">
                <a:solidFill>
                  <a:schemeClr val="bg1"/>
                </a:solidFill>
              </a:rPr>
              <a:t>vais</a:t>
            </a:r>
            <a:r>
              <a:rPr lang="en-US" sz="7200" dirty="0">
                <a:solidFill>
                  <a:schemeClr val="bg1"/>
                </a:solidFill>
              </a:rPr>
              <a:t> </a:t>
            </a:r>
            <a:r>
              <a:rPr lang="en-US" sz="7200" dirty="0" err="1" smtClean="0">
                <a:solidFill>
                  <a:schemeClr val="bg1"/>
                </a:solidFill>
              </a:rPr>
              <a:t>voir</a:t>
            </a:r>
            <a:r>
              <a:rPr lang="en-US" sz="7200" dirty="0" smtClean="0">
                <a:solidFill>
                  <a:schemeClr val="bg1"/>
                </a:solidFill>
              </a:rPr>
              <a:t> </a:t>
            </a:r>
            <a:r>
              <a:rPr lang="en-US" sz="7200" dirty="0">
                <a:solidFill>
                  <a:schemeClr val="bg1"/>
                </a:solidFill>
              </a:rPr>
              <a:t>un film.</a:t>
            </a: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6106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0" fill="hold"/>
                                        <p:tgtEl>
                                          <p:spTgt spid="153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1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2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1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8001000" cy="1219200"/>
          </a:xfrm>
        </p:spPr>
        <p:txBody>
          <a:bodyPr>
            <a:normAutofit fontScale="90000"/>
          </a:bodyPr>
          <a:lstStyle/>
          <a:p>
            <a:r>
              <a:rPr lang="en-US" sz="8000" dirty="0">
                <a:solidFill>
                  <a:schemeClr val="tx1"/>
                </a:solidFill>
              </a:rPr>
              <a:t>Je </a:t>
            </a:r>
            <a:r>
              <a:rPr lang="en-US" sz="8000" dirty="0" err="1" smtClean="0">
                <a:solidFill>
                  <a:schemeClr val="tx1"/>
                </a:solidFill>
              </a:rPr>
              <a:t>vais</a:t>
            </a:r>
            <a:r>
              <a:rPr lang="en-US" sz="8000" dirty="0" smtClean="0"/>
              <a:t> </a:t>
            </a:r>
            <a:r>
              <a:rPr lang="en-US" sz="8000" dirty="0" err="1" smtClean="0"/>
              <a:t>aller</a:t>
            </a:r>
            <a:r>
              <a:rPr lang="en-US" sz="8000" dirty="0" smtClean="0"/>
              <a:t> </a:t>
            </a:r>
            <a:r>
              <a:rPr lang="en-US" sz="8000" dirty="0" smtClean="0">
                <a:solidFill>
                  <a:srgbClr val="FF0000"/>
                </a:solidFill>
              </a:rPr>
              <a:t>au </a:t>
            </a:r>
            <a:r>
              <a:rPr lang="en-US" sz="8000" dirty="0">
                <a:solidFill>
                  <a:srgbClr val="FF0000"/>
                </a:solidFill>
              </a:rPr>
              <a:t>zoo</a:t>
            </a:r>
            <a:r>
              <a:rPr lang="en-US" sz="8000" dirty="0">
                <a:solidFill>
                  <a:schemeClr val="tx1"/>
                </a:solidFill>
              </a:rPr>
              <a:t>.</a:t>
            </a:r>
            <a:endParaRPr lang="en-US" sz="8000" dirty="0">
              <a:solidFill>
                <a:schemeClr val="bg1"/>
              </a:solidFill>
            </a:endParaRPr>
          </a:p>
        </p:txBody>
      </p:sp>
      <p:pic>
        <p:nvPicPr>
          <p:cNvPr id="22531" name="Picture 3" descr="AUSTRA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828800"/>
            <a:ext cx="1725613" cy="2582863"/>
          </a:xfrm>
          <a:prstGeom prst="rect">
            <a:avLst/>
          </a:prstGeom>
          <a:noFill/>
        </p:spPr>
      </p:pic>
      <p:pic>
        <p:nvPicPr>
          <p:cNvPr id="22532" name="Picture 4" descr="AUSTRA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3886200"/>
            <a:ext cx="1965325" cy="2582863"/>
          </a:xfrm>
          <a:prstGeom prst="rect">
            <a:avLst/>
          </a:prstGeom>
          <a:noFill/>
        </p:spPr>
      </p:pic>
      <p:pic>
        <p:nvPicPr>
          <p:cNvPr id="22533" name="Picture 5" descr="CAPRI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4876800"/>
            <a:ext cx="663575" cy="777875"/>
          </a:xfrm>
          <a:prstGeom prst="rect">
            <a:avLst/>
          </a:prstGeom>
          <a:noFill/>
        </p:spPr>
      </p:pic>
      <p:pic>
        <p:nvPicPr>
          <p:cNvPr id="22534" name="Picture 6" descr="COBRA__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457200"/>
            <a:ext cx="1314450" cy="1120775"/>
          </a:xfrm>
          <a:prstGeom prst="rect">
            <a:avLst/>
          </a:prstGeom>
          <a:noFill/>
        </p:spPr>
      </p:pic>
      <p:pic>
        <p:nvPicPr>
          <p:cNvPr id="22535" name="Picture 7" descr="IMAGEA_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43200" y="3657600"/>
            <a:ext cx="3505200" cy="2335213"/>
          </a:xfrm>
          <a:prstGeom prst="rect">
            <a:avLst/>
          </a:prstGeom>
          <a:noFill/>
        </p:spPr>
      </p:pic>
      <p:pic>
        <p:nvPicPr>
          <p:cNvPr id="22536" name="Picture 8" descr="LAMB10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4400" y="5638800"/>
            <a:ext cx="663575" cy="777875"/>
          </a:xfrm>
          <a:prstGeom prst="rect">
            <a:avLst/>
          </a:prstGeom>
          <a:noFill/>
        </p:spPr>
      </p:pic>
      <p:pic>
        <p:nvPicPr>
          <p:cNvPr id="22537" name="Picture 9" descr="LION2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38400" y="5181600"/>
            <a:ext cx="1104900" cy="1295400"/>
          </a:xfrm>
          <a:prstGeom prst="rect">
            <a:avLst/>
          </a:prstGeom>
          <a:noFill/>
        </p:spPr>
      </p:pic>
      <p:pic>
        <p:nvPicPr>
          <p:cNvPr id="22538" name="Picture 10" descr="RAM2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" y="5181600"/>
            <a:ext cx="663575" cy="777875"/>
          </a:xfrm>
          <a:prstGeom prst="rect">
            <a:avLst/>
          </a:prstGeom>
          <a:noFill/>
        </p:spPr>
      </p:pic>
      <p:pic>
        <p:nvPicPr>
          <p:cNvPr id="22539" name="Picture 11" descr="PANDA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00400" y="1905000"/>
            <a:ext cx="889000" cy="1333500"/>
          </a:xfrm>
          <a:prstGeom prst="rect">
            <a:avLst/>
          </a:prstGeom>
          <a:noFill/>
        </p:spPr>
      </p:pic>
      <p:pic>
        <p:nvPicPr>
          <p:cNvPr id="22540" name="Picture 12" descr="P_SEAL_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24600" y="1524000"/>
            <a:ext cx="2540000" cy="1941513"/>
          </a:xfrm>
          <a:prstGeom prst="rect">
            <a:avLst/>
          </a:prstGeom>
          <a:noFill/>
        </p:spPr>
      </p:pic>
      <p:pic>
        <p:nvPicPr>
          <p:cNvPr id="22541" name="Picture 13" descr="MONKEY2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562600" y="1600200"/>
            <a:ext cx="1006475" cy="857250"/>
          </a:xfrm>
          <a:prstGeom prst="rect">
            <a:avLst/>
          </a:prstGeom>
          <a:noFill/>
        </p:spPr>
      </p:pic>
      <p:pic>
        <p:nvPicPr>
          <p:cNvPr id="22542" name="Picture 14" descr="ELLIE2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105400" y="5411788"/>
            <a:ext cx="1311275" cy="1119187"/>
          </a:xfrm>
          <a:prstGeom prst="rect">
            <a:avLst/>
          </a:prstGeom>
          <a:noFill/>
        </p:spPr>
      </p:pic>
      <p:pic>
        <p:nvPicPr>
          <p:cNvPr id="22543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lephant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391400" y="304800"/>
            <a:ext cx="304800" cy="304800"/>
          </a:xfrm>
          <a:prstGeom prst="rect">
            <a:avLst/>
          </a:prstGeom>
          <a:noFill/>
        </p:spPr>
      </p:pic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17" cstate="print"/>
          <a:stretch>
            <a:fillRect/>
          </a:stretch>
        </p:blipFill>
        <p:spPr>
          <a:xfrm>
            <a:off x="8534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9" fill="hold"/>
                                        <p:tgtEl>
                                          <p:spTgt spid="225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84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43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84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sizzlingmeat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3581400"/>
            <a:ext cx="304800" cy="304800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153400" cy="2514600"/>
          </a:xfrm>
        </p:spPr>
        <p:txBody>
          <a:bodyPr>
            <a:normAutofit fontScale="90000"/>
          </a:bodyPr>
          <a:lstStyle/>
          <a:p>
            <a:r>
              <a:rPr lang="en-US" sz="8000">
                <a:solidFill>
                  <a:schemeClr val="tx1"/>
                </a:solidFill>
              </a:rPr>
              <a:t>Je vais faire un pique-nique.</a:t>
            </a:r>
          </a:p>
        </p:txBody>
      </p:sp>
      <p:pic>
        <p:nvPicPr>
          <p:cNvPr id="14340" name="Picture 4" descr="PICNICK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2895600"/>
            <a:ext cx="5257800" cy="3657600"/>
          </a:xfrm>
          <a:prstGeom prst="rect">
            <a:avLst/>
          </a:prstGeom>
          <a:noFill/>
        </p:spPr>
      </p:pic>
      <p:pic>
        <p:nvPicPr>
          <p:cNvPr id="14341" name="Picture 5" descr="NNNBAR_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850" y="2743200"/>
            <a:ext cx="1328738" cy="1828800"/>
          </a:xfrm>
          <a:prstGeom prst="rect">
            <a:avLst/>
          </a:prstGeom>
          <a:noFill/>
        </p:spPr>
      </p:pic>
      <p:pic>
        <p:nvPicPr>
          <p:cNvPr id="14342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2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29600" y="381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000" fill="hold"/>
                                        <p:tgtEl>
                                          <p:spTgt spid="143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38"/>
                </p:tgtEl>
              </p:cMediaNode>
            </p:audi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Où</a:t>
            </a:r>
            <a:r>
              <a:rPr lang="en-US" dirty="0" smtClean="0"/>
              <a:t>/ </a:t>
            </a:r>
            <a:r>
              <a:rPr lang="en-US" dirty="0" err="1" smtClean="0"/>
              <a:t>où</a:t>
            </a:r>
            <a:r>
              <a:rPr lang="en-US" dirty="0" smtClean="0"/>
              <a:t> </a:t>
            </a:r>
            <a:r>
              <a:rPr lang="en-US" dirty="0" err="1" smtClean="0"/>
              <a:t>ça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Au</a:t>
            </a:r>
            <a:r>
              <a:rPr lang="en-US" dirty="0" smtClean="0"/>
              <a:t> zoo.</a:t>
            </a:r>
          </a:p>
          <a:p>
            <a:r>
              <a:rPr lang="en-US" dirty="0" smtClean="0"/>
              <a:t>Au club.</a:t>
            </a:r>
          </a:p>
          <a:p>
            <a:r>
              <a:rPr lang="en-US" dirty="0" smtClean="0"/>
              <a:t>Au </a:t>
            </a:r>
            <a:r>
              <a:rPr lang="en-US" dirty="0" err="1" smtClean="0"/>
              <a:t>parc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 la </a:t>
            </a:r>
            <a:r>
              <a:rPr lang="en-US" dirty="0" err="1" smtClean="0"/>
              <a:t>plage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6" name="Picture 4" descr="PICNIC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371600"/>
            <a:ext cx="3833813" cy="2667000"/>
          </a:xfrm>
          <a:prstGeom prst="rect">
            <a:avLst/>
          </a:prstGeom>
          <a:noFill/>
        </p:spPr>
      </p:pic>
      <p:pic>
        <p:nvPicPr>
          <p:cNvPr id="7" name="Picture 9" descr="AUSTRA_1"/>
          <p:cNvPicPr>
            <a:picLocks noChangeAspect="1" noChangeArrowheads="1"/>
          </p:cNvPicPr>
          <p:nvPr/>
        </p:nvPicPr>
        <p:blipFill>
          <a:blip r:embed="rId4" cstate="print"/>
          <a:srcRect t="4545"/>
          <a:stretch>
            <a:fillRect/>
          </a:stretch>
        </p:blipFill>
        <p:spPr bwMode="auto">
          <a:xfrm>
            <a:off x="990600" y="304800"/>
            <a:ext cx="906671" cy="1295400"/>
          </a:xfrm>
          <a:prstGeom prst="rect">
            <a:avLst/>
          </a:prstGeom>
          <a:noFill/>
        </p:spPr>
      </p:pic>
      <p:pic>
        <p:nvPicPr>
          <p:cNvPr id="8" name="Picture 4" descr="LUXEMB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4419600"/>
            <a:ext cx="2438400" cy="1828800"/>
          </a:xfrm>
          <a:prstGeom prst="rect">
            <a:avLst/>
          </a:prstGeom>
          <a:noFill/>
        </p:spPr>
      </p:pic>
      <p:pic>
        <p:nvPicPr>
          <p:cNvPr id="18433" name="Picture 1" descr="cartoon-beach-6[1]"/>
          <p:cNvPicPr>
            <a:picLocks noChangeAspect="1" noChangeArrowheads="1"/>
          </p:cNvPicPr>
          <p:nvPr/>
        </p:nvPicPr>
        <p:blipFill>
          <a:blip r:embed="rId6" cstate="print"/>
          <a:srcRect l="4941" t="9497" r="39316" b="27193"/>
          <a:stretch>
            <a:fillRect/>
          </a:stretch>
        </p:blipFill>
        <p:spPr bwMode="auto">
          <a:xfrm>
            <a:off x="6096000" y="4343400"/>
            <a:ext cx="171930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  <p:pic>
        <p:nvPicPr>
          <p:cNvPr id="11" name="Picture 5" descr="BEACHG_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77000" y="4953000"/>
            <a:ext cx="1358900" cy="1600979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8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Quand</a:t>
            </a:r>
            <a:r>
              <a:rPr lang="en-US" dirty="0" smtClean="0"/>
              <a:t>?/  </a:t>
            </a:r>
            <a:r>
              <a:rPr lang="en-US" dirty="0" err="1" smtClean="0"/>
              <a:t>Quand</a:t>
            </a:r>
            <a:r>
              <a:rPr lang="en-US" dirty="0" smtClean="0"/>
              <a:t> </a:t>
            </a:r>
            <a:r>
              <a:rPr lang="en-US" dirty="0" err="1" smtClean="0"/>
              <a:t>ça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matin</a:t>
            </a:r>
            <a:r>
              <a:rPr lang="en-US" dirty="0" smtClean="0"/>
              <a:t>, </a:t>
            </a:r>
            <a:r>
              <a:rPr lang="en-US" dirty="0" err="1" smtClean="0"/>
              <a:t>cet</a:t>
            </a:r>
            <a:r>
              <a:rPr lang="en-US" dirty="0" smtClean="0"/>
              <a:t> après-midi,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soir</a:t>
            </a:r>
            <a:endParaRPr lang="en-US" dirty="0" smtClean="0"/>
          </a:p>
          <a:p>
            <a:r>
              <a:rPr lang="en-US" dirty="0" err="1" smtClean="0"/>
              <a:t>Aujourd’hui</a:t>
            </a:r>
            <a:r>
              <a:rPr lang="en-US" dirty="0" smtClean="0"/>
              <a:t>, </a:t>
            </a:r>
            <a:r>
              <a:rPr lang="en-US" dirty="0" err="1" smtClean="0"/>
              <a:t>maintenant</a:t>
            </a:r>
            <a:endParaRPr lang="en-US" dirty="0" smtClean="0"/>
          </a:p>
          <a:p>
            <a:r>
              <a:rPr lang="en-US" dirty="0" err="1" smtClean="0"/>
              <a:t>Demain</a:t>
            </a:r>
            <a:r>
              <a:rPr lang="en-US" dirty="0" smtClean="0"/>
              <a:t> </a:t>
            </a:r>
            <a:r>
              <a:rPr lang="en-US" dirty="0" err="1" smtClean="0"/>
              <a:t>matin</a:t>
            </a:r>
            <a:r>
              <a:rPr lang="en-US" dirty="0" smtClean="0"/>
              <a:t> (après-midi, </a:t>
            </a:r>
            <a:r>
              <a:rPr lang="en-US" dirty="0" err="1" smtClean="0"/>
              <a:t>soir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Ce</a:t>
            </a:r>
            <a:r>
              <a:rPr lang="en-US" dirty="0" smtClean="0"/>
              <a:t> week-end</a:t>
            </a:r>
          </a:p>
          <a:p>
            <a:r>
              <a:rPr lang="en-US" dirty="0" err="1" smtClean="0"/>
              <a:t>Lundi</a:t>
            </a:r>
            <a:r>
              <a:rPr lang="en-US" dirty="0" smtClean="0"/>
              <a:t>, </a:t>
            </a:r>
            <a:r>
              <a:rPr lang="en-US" dirty="0" err="1" smtClean="0"/>
              <a:t>mardi</a:t>
            </a:r>
            <a:r>
              <a:rPr lang="en-US" dirty="0" smtClean="0"/>
              <a:t>, </a:t>
            </a:r>
            <a:r>
              <a:rPr lang="en-US" dirty="0" err="1" smtClean="0"/>
              <a:t>mercredi</a:t>
            </a:r>
            <a:r>
              <a:rPr lang="en-US" dirty="0" smtClean="0"/>
              <a:t>, </a:t>
            </a:r>
            <a:r>
              <a:rPr lang="en-US" dirty="0" err="1" smtClean="0"/>
              <a:t>jeudi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vendredi</a:t>
            </a:r>
            <a:r>
              <a:rPr lang="en-US" dirty="0" smtClean="0"/>
              <a:t>, </a:t>
            </a:r>
            <a:r>
              <a:rPr lang="en-US" dirty="0" err="1" smtClean="0"/>
              <a:t>samedi</a:t>
            </a:r>
            <a:r>
              <a:rPr lang="en-US" dirty="0" smtClean="0"/>
              <a:t>, </a:t>
            </a:r>
            <a:r>
              <a:rPr lang="en-US" dirty="0" err="1" smtClean="0"/>
              <a:t>dimanche</a:t>
            </a:r>
            <a:endParaRPr lang="en-US" dirty="0" smtClean="0"/>
          </a:p>
        </p:txBody>
      </p:sp>
      <p:pic>
        <p:nvPicPr>
          <p:cNvPr id="6146" name="Picture 2" descr="C:\Users\Phyllis\AppData\Local\Microsoft\Windows\Temporary Internet Files\Content.IE5\L65PCHVX\MCj0324314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505200"/>
            <a:ext cx="2819400" cy="2819400"/>
          </a:xfrm>
          <a:prstGeom prst="rect">
            <a:avLst/>
          </a:prstGeom>
          <a:noFill/>
        </p:spPr>
      </p:pic>
      <p:pic>
        <p:nvPicPr>
          <p:cNvPr id="6148" name="Picture 4" descr="C:\Users\Phyllis\AppData\Local\Microsoft\Windows\Temporary Internet Files\Content.IE5\BIEVR3UC\MCj0434804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228600"/>
            <a:ext cx="1828572" cy="1828572"/>
          </a:xfrm>
          <a:prstGeom prst="rect">
            <a:avLst/>
          </a:prstGeom>
          <a:noFill/>
        </p:spPr>
      </p:pic>
      <p:pic>
        <p:nvPicPr>
          <p:cNvPr id="6149" name="Picture 5" descr="C:\Users\Phyllis\AppData\Local\Microsoft\Windows\Temporary Internet Files\Content.IE5\NY4NPZA5\MCj0432664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4876800"/>
            <a:ext cx="1981200" cy="1981200"/>
          </a:xfrm>
          <a:prstGeom prst="rect">
            <a:avLst/>
          </a:prstGeom>
          <a:noFill/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7086600" y="15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16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16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quelle</a:t>
            </a:r>
            <a:r>
              <a:rPr lang="en-US" dirty="0" smtClean="0"/>
              <a:t> </a:t>
            </a:r>
            <a:r>
              <a:rPr lang="en-US" dirty="0" err="1" smtClean="0"/>
              <a:t>heure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dix</a:t>
            </a:r>
            <a:r>
              <a:rPr lang="en-US" dirty="0" smtClean="0"/>
              <a:t> </a:t>
            </a:r>
            <a:r>
              <a:rPr lang="en-US" dirty="0" err="1" smtClean="0"/>
              <a:t>heures</a:t>
            </a:r>
            <a:r>
              <a:rPr lang="en-US" dirty="0" smtClean="0"/>
              <a:t> du </a:t>
            </a:r>
            <a:r>
              <a:rPr lang="en-US" dirty="0" err="1" smtClean="0"/>
              <a:t>matin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 err="1" smtClean="0"/>
              <a:t>cinq</a:t>
            </a:r>
            <a:r>
              <a:rPr lang="en-US" dirty="0" smtClean="0"/>
              <a:t> </a:t>
            </a:r>
            <a:r>
              <a:rPr lang="en-US" dirty="0" err="1" smtClean="0"/>
              <a:t>heures</a:t>
            </a:r>
            <a:r>
              <a:rPr lang="en-US" dirty="0" smtClean="0"/>
              <a:t> de </a:t>
            </a:r>
            <a:r>
              <a:rPr lang="en-US" dirty="0" err="1" smtClean="0"/>
              <a:t>l’après</a:t>
            </a:r>
            <a:r>
              <a:rPr lang="en-US" dirty="0" smtClean="0"/>
              <a:t>-midi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cinq</a:t>
            </a:r>
            <a:r>
              <a:rPr lang="en-US" dirty="0" smtClean="0"/>
              <a:t> </a:t>
            </a:r>
            <a:r>
              <a:rPr lang="en-US" dirty="0" err="1" smtClean="0"/>
              <a:t>heures</a:t>
            </a:r>
            <a:r>
              <a:rPr lang="en-US" dirty="0" smtClean="0"/>
              <a:t> et quart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cinq</a:t>
            </a:r>
            <a:r>
              <a:rPr lang="en-US" dirty="0" smtClean="0"/>
              <a:t> </a:t>
            </a:r>
            <a:r>
              <a:rPr lang="en-US" dirty="0" err="1" smtClean="0"/>
              <a:t>heures</a:t>
            </a:r>
            <a:r>
              <a:rPr lang="en-US" dirty="0" smtClean="0"/>
              <a:t> et </a:t>
            </a:r>
            <a:r>
              <a:rPr lang="en-US" dirty="0" err="1" smtClean="0"/>
              <a:t>demie</a:t>
            </a:r>
            <a:endParaRPr lang="en-US" dirty="0" smtClean="0"/>
          </a:p>
        </p:txBody>
      </p:sp>
      <p:pic>
        <p:nvPicPr>
          <p:cNvPr id="7170" name="Picture 2" descr="C:\Program Files (x86)\Microsoft Office\MEDIA\CAGCAT10\j023413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905000"/>
            <a:ext cx="3009680" cy="3200400"/>
          </a:xfrm>
          <a:prstGeom prst="rect">
            <a:avLst/>
          </a:prstGeom>
          <a:noFill/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315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5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5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Confirming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Avec qui?		Avec </a:t>
            </a:r>
            <a:r>
              <a:rPr lang="en-US" dirty="0" err="1" smtClean="0"/>
              <a:t>Lili</a:t>
            </a:r>
            <a:r>
              <a:rPr lang="en-US" dirty="0" smtClean="0"/>
              <a:t>.</a:t>
            </a:r>
          </a:p>
        </p:txBody>
      </p:sp>
      <p:pic>
        <p:nvPicPr>
          <p:cNvPr id="4" name="Picture 11" descr="C:\Users\Phyllis\AppData\Local\Microsoft\Windows\Temporary Internet Files\Content.IE5\RJQME71W\MCj019863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895600"/>
            <a:ext cx="4930432" cy="3761984"/>
          </a:xfrm>
          <a:prstGeom prst="rect">
            <a:avLst/>
          </a:prstGeom>
          <a:noFill/>
        </p:spPr>
      </p:pic>
      <p:pic>
        <p:nvPicPr>
          <p:cNvPr id="47106" name="Picture 2" descr="img424"/>
          <p:cNvPicPr>
            <a:picLocks noChangeAspect="1" noChangeArrowheads="1"/>
          </p:cNvPicPr>
          <p:nvPr/>
        </p:nvPicPr>
        <p:blipFill>
          <a:blip r:embed="rId4" cstate="print"/>
          <a:srcRect l="1819" r="43637"/>
          <a:stretch>
            <a:fillRect/>
          </a:stretch>
        </p:blipFill>
        <p:spPr bwMode="auto">
          <a:xfrm>
            <a:off x="685800" y="2971800"/>
            <a:ext cx="155196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7086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35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Confirming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Où</a:t>
            </a:r>
            <a:r>
              <a:rPr lang="en-US" dirty="0" smtClean="0"/>
              <a:t> </a:t>
            </a:r>
            <a:r>
              <a:rPr lang="en-US" dirty="0" err="1" smtClean="0"/>
              <a:t>est-ce</a:t>
            </a:r>
            <a:r>
              <a:rPr lang="en-US" dirty="0" smtClean="0"/>
              <a:t> </a:t>
            </a:r>
            <a:r>
              <a:rPr lang="en-US" dirty="0" err="1" smtClean="0"/>
              <a:t>qu’on</a:t>
            </a:r>
            <a:r>
              <a:rPr lang="en-US" dirty="0" smtClean="0"/>
              <a:t> se </a:t>
            </a:r>
            <a:r>
              <a:rPr lang="en-US" dirty="0" err="1" smtClean="0"/>
              <a:t>retrouve</a:t>
            </a:r>
            <a:r>
              <a:rPr lang="en-US" dirty="0" smtClean="0"/>
              <a:t>?</a:t>
            </a:r>
          </a:p>
        </p:txBody>
      </p:sp>
      <p:pic>
        <p:nvPicPr>
          <p:cNvPr id="4" name="Picture 11" descr="C:\Users\Phyllis\AppData\Local\Microsoft\Windows\Temporary Internet Files\Content.IE5\RJQME71W\MCj019863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895600"/>
            <a:ext cx="4930432" cy="3761984"/>
          </a:xfrm>
          <a:prstGeom prst="rect">
            <a:avLst/>
          </a:prstGeom>
          <a:noFill/>
        </p:spPr>
      </p:pic>
      <p:sp>
        <p:nvSpPr>
          <p:cNvPr id="11265" name="AutoShape 1"/>
          <p:cNvSpPr>
            <a:spLocks noChangeArrowheads="1"/>
          </p:cNvSpPr>
          <p:nvPr/>
        </p:nvSpPr>
        <p:spPr bwMode="auto">
          <a:xfrm>
            <a:off x="685800" y="3505200"/>
            <a:ext cx="533400" cy="1028700"/>
          </a:xfrm>
          <a:prstGeom prst="rightArrowCallout">
            <a:avLst>
              <a:gd name="adj1" fmla="val 31250"/>
              <a:gd name="adj2" fmla="val 31250"/>
              <a:gd name="adj3" fmla="val 16667"/>
              <a:gd name="adj4" fmla="val 66667"/>
            </a:avLst>
          </a:prstGeom>
          <a:solidFill>
            <a:schemeClr val="bg2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"/>
          <p:cNvSpPr>
            <a:spLocks noChangeArrowheads="1"/>
          </p:cNvSpPr>
          <p:nvPr/>
        </p:nvSpPr>
        <p:spPr bwMode="auto">
          <a:xfrm rot="10800000">
            <a:off x="1524000" y="3505200"/>
            <a:ext cx="533400" cy="1028700"/>
          </a:xfrm>
          <a:prstGeom prst="rightArrowCallout">
            <a:avLst>
              <a:gd name="adj1" fmla="val 31250"/>
              <a:gd name="adj2" fmla="val 31250"/>
              <a:gd name="adj3" fmla="val 16667"/>
              <a:gd name="adj4" fmla="val 66667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1628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56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FIN</a:t>
            </a:r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7239000" y="15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extend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dirty="0" err="1" smtClean="0"/>
              <a:t>va</a:t>
            </a:r>
            <a:r>
              <a:rPr lang="en-US" dirty="0" smtClean="0"/>
              <a:t> au café?</a:t>
            </a:r>
          </a:p>
        </p:txBody>
      </p:sp>
      <p:pic>
        <p:nvPicPr>
          <p:cNvPr id="2050" name="Picture 2" descr="C:\Users\Phyllis\AppData\Local\Microsoft\Windows\Temporary Internet Files\Content.IE5\BIEVR3UC\MCj0286919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143000"/>
            <a:ext cx="3460687" cy="4570036"/>
          </a:xfrm>
          <a:prstGeom prst="rect">
            <a:avLst/>
          </a:prstGeom>
          <a:noFill/>
        </p:spPr>
      </p:pic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>
            <a:off x="1371600" y="2819400"/>
            <a:ext cx="3657600" cy="0"/>
          </a:xfrm>
          <a:prstGeom prst="straightConnector1">
            <a:avLst/>
          </a:prstGeom>
          <a:noFill/>
          <a:ln w="63500">
            <a:solidFill>
              <a:srgbClr val="000000"/>
            </a:solidFill>
            <a:prstDash val="dash"/>
            <a:round/>
            <a:headEnd/>
            <a:tailEnd type="triangle" w="med" len="med"/>
          </a:ln>
        </p:spPr>
      </p:cxn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077200" y="3810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21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21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extend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dirty="0" err="1" smtClean="0"/>
              <a:t>va</a:t>
            </a:r>
            <a:r>
              <a:rPr lang="en-US" dirty="0" smtClean="0"/>
              <a:t> au café?</a:t>
            </a:r>
          </a:p>
          <a:p>
            <a:r>
              <a:rPr lang="en-US" dirty="0" err="1" smtClean="0"/>
              <a:t>Tu</a:t>
            </a:r>
            <a:r>
              <a:rPr lang="en-US" dirty="0" smtClean="0"/>
              <a:t> as </a:t>
            </a:r>
            <a:r>
              <a:rPr lang="en-US" dirty="0" err="1" smtClean="0"/>
              <a:t>envie</a:t>
            </a:r>
            <a:r>
              <a:rPr lang="en-US" dirty="0" smtClean="0"/>
              <a:t> </a:t>
            </a:r>
            <a:r>
              <a:rPr lang="en-US" dirty="0" err="1" smtClean="0"/>
              <a:t>d’aller</a:t>
            </a:r>
            <a:r>
              <a:rPr lang="en-US" dirty="0" smtClean="0"/>
              <a:t> au café?</a:t>
            </a:r>
          </a:p>
        </p:txBody>
      </p:sp>
      <p:pic>
        <p:nvPicPr>
          <p:cNvPr id="2050" name="Picture 2" descr="C:\Users\Phyllis\AppData\Local\Microsoft\Windows\Temporary Internet Files\Content.IE5\BIEVR3UC\MCj0286919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143000"/>
            <a:ext cx="3460687" cy="4570036"/>
          </a:xfrm>
          <a:prstGeom prst="rect">
            <a:avLst/>
          </a:prstGeom>
          <a:noFill/>
        </p:spPr>
      </p:pic>
      <p:pic>
        <p:nvPicPr>
          <p:cNvPr id="4" name="Picture 2" descr="monday1[1]"/>
          <p:cNvPicPr>
            <a:picLocks noChangeAspect="1" noChangeArrowheads="1"/>
          </p:cNvPicPr>
          <p:nvPr/>
        </p:nvPicPr>
        <p:blipFill>
          <a:blip r:embed="rId5" cstate="print"/>
          <a:srcRect r="14407" b="50920"/>
          <a:stretch>
            <a:fillRect/>
          </a:stretch>
        </p:blipFill>
        <p:spPr bwMode="auto">
          <a:xfrm>
            <a:off x="1981200" y="3048000"/>
            <a:ext cx="2487706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001000" y="3048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5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5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extend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dirty="0" err="1" smtClean="0"/>
              <a:t>va</a:t>
            </a:r>
            <a:r>
              <a:rPr lang="en-US" dirty="0" smtClean="0"/>
              <a:t> au café?</a:t>
            </a:r>
          </a:p>
          <a:p>
            <a:r>
              <a:rPr lang="en-US" dirty="0" err="1" smtClean="0"/>
              <a:t>Tu</a:t>
            </a:r>
            <a:r>
              <a:rPr lang="en-US" dirty="0" smtClean="0"/>
              <a:t> as </a:t>
            </a:r>
            <a:r>
              <a:rPr lang="en-US" dirty="0" err="1" smtClean="0"/>
              <a:t>envie</a:t>
            </a:r>
            <a:r>
              <a:rPr lang="en-US" dirty="0" smtClean="0"/>
              <a:t> </a:t>
            </a:r>
            <a:r>
              <a:rPr lang="en-US" dirty="0" err="1" smtClean="0"/>
              <a:t>d’aller</a:t>
            </a:r>
            <a:r>
              <a:rPr lang="en-US" dirty="0" smtClean="0"/>
              <a:t> au café?</a:t>
            </a:r>
          </a:p>
          <a:p>
            <a:r>
              <a:rPr lang="en-US" dirty="0" err="1" smtClean="0"/>
              <a:t>Ça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d’aller</a:t>
            </a:r>
            <a:r>
              <a:rPr lang="en-US" dirty="0" smtClean="0"/>
              <a:t> au café?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2050" name="Picture 2" descr="C:\Users\Phyllis\AppData\Local\Microsoft\Windows\Temporary Internet Files\Content.IE5\BIEVR3UC\MCj0286919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143000"/>
            <a:ext cx="3460687" cy="4570036"/>
          </a:xfrm>
          <a:prstGeom prst="rect">
            <a:avLst/>
          </a:prstGeom>
          <a:noFill/>
        </p:spPr>
      </p:pic>
      <p:pic>
        <p:nvPicPr>
          <p:cNvPr id="3074" name="Picture 2" descr="mouth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7692"/>
          <a:stretch>
            <a:fillRect/>
          </a:stretch>
        </p:blipFill>
        <p:spPr bwMode="auto">
          <a:xfrm>
            <a:off x="2133600" y="3657600"/>
            <a:ext cx="1828800" cy="2481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743200" y="4419600"/>
            <a:ext cx="60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7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Calibri" pitchFamily="34" charset="0"/>
              </a:rPr>
              <a:t>?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7696200" y="3048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64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64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extend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dirty="0" err="1" smtClean="0"/>
              <a:t>va</a:t>
            </a:r>
            <a:r>
              <a:rPr lang="en-US" dirty="0" smtClean="0"/>
              <a:t> au café?</a:t>
            </a:r>
          </a:p>
          <a:p>
            <a:r>
              <a:rPr lang="en-US" dirty="0" err="1" smtClean="0"/>
              <a:t>Tu</a:t>
            </a:r>
            <a:r>
              <a:rPr lang="en-US" dirty="0" smtClean="0"/>
              <a:t> as </a:t>
            </a:r>
            <a:r>
              <a:rPr lang="en-US" dirty="0" err="1" smtClean="0"/>
              <a:t>envie</a:t>
            </a:r>
            <a:r>
              <a:rPr lang="en-US" dirty="0" smtClean="0"/>
              <a:t> </a:t>
            </a:r>
            <a:r>
              <a:rPr lang="en-US" dirty="0" err="1" smtClean="0"/>
              <a:t>d’aller</a:t>
            </a:r>
            <a:r>
              <a:rPr lang="en-US" dirty="0" smtClean="0"/>
              <a:t> au café?</a:t>
            </a:r>
          </a:p>
          <a:p>
            <a:r>
              <a:rPr lang="en-US" dirty="0" err="1" smtClean="0"/>
              <a:t>Ça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d’aller</a:t>
            </a:r>
            <a:r>
              <a:rPr lang="en-US" dirty="0" smtClean="0"/>
              <a:t> au café?</a:t>
            </a:r>
          </a:p>
          <a:p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viens</a:t>
            </a:r>
            <a:r>
              <a:rPr lang="en-US" dirty="0" smtClean="0"/>
              <a:t> au café?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2050" name="Picture 2" descr="C:\Users\Phyllis\AppData\Local\Microsoft\Windows\Temporary Internet Files\Content.IE5\BIEVR3UC\MCj0286919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143000"/>
            <a:ext cx="3460687" cy="4570036"/>
          </a:xfrm>
          <a:prstGeom prst="rect">
            <a:avLst/>
          </a:prstGeom>
          <a:noFill/>
        </p:spPr>
      </p:pic>
      <p:pic>
        <p:nvPicPr>
          <p:cNvPr id="4098" name="Picture 2" descr="vien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4267200"/>
            <a:ext cx="2590800" cy="132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581400" y="4267200"/>
            <a:ext cx="45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?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001000" y="228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3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3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extend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dirty="0" err="1" smtClean="0"/>
              <a:t>va</a:t>
            </a:r>
            <a:r>
              <a:rPr lang="en-US" dirty="0" smtClean="0"/>
              <a:t> au café?</a:t>
            </a:r>
          </a:p>
          <a:p>
            <a:r>
              <a:rPr lang="en-US" dirty="0" err="1" smtClean="0"/>
              <a:t>Tu</a:t>
            </a:r>
            <a:r>
              <a:rPr lang="en-US" dirty="0" smtClean="0"/>
              <a:t> as </a:t>
            </a:r>
            <a:r>
              <a:rPr lang="en-US" dirty="0" err="1" smtClean="0"/>
              <a:t>envie</a:t>
            </a:r>
            <a:r>
              <a:rPr lang="en-US" dirty="0" smtClean="0"/>
              <a:t> </a:t>
            </a:r>
            <a:r>
              <a:rPr lang="en-US" dirty="0" err="1" smtClean="0"/>
              <a:t>d’aller</a:t>
            </a:r>
            <a:r>
              <a:rPr lang="en-US" dirty="0" smtClean="0"/>
              <a:t> au café?</a:t>
            </a:r>
          </a:p>
          <a:p>
            <a:r>
              <a:rPr lang="en-US" dirty="0" err="1" smtClean="0"/>
              <a:t>Ça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dit</a:t>
            </a:r>
            <a:r>
              <a:rPr lang="en-US" dirty="0" smtClean="0"/>
              <a:t> </a:t>
            </a:r>
            <a:r>
              <a:rPr lang="en-US" dirty="0" err="1" smtClean="0"/>
              <a:t>d’aller</a:t>
            </a:r>
            <a:r>
              <a:rPr lang="en-US" dirty="0" smtClean="0"/>
              <a:t> au café?</a:t>
            </a:r>
          </a:p>
          <a:p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viens</a:t>
            </a:r>
            <a:r>
              <a:rPr lang="en-US" dirty="0" smtClean="0"/>
              <a:t> au café?</a:t>
            </a:r>
          </a:p>
          <a:p>
            <a:r>
              <a:rPr lang="en-US" dirty="0" smtClean="0"/>
              <a:t>On </a:t>
            </a:r>
            <a:r>
              <a:rPr lang="en-US" dirty="0" err="1" smtClean="0"/>
              <a:t>pourrait</a:t>
            </a:r>
            <a:r>
              <a:rPr lang="en-US" dirty="0" smtClean="0"/>
              <a:t> </a:t>
            </a:r>
            <a:r>
              <a:rPr lang="en-US" dirty="0" err="1" smtClean="0"/>
              <a:t>aller</a:t>
            </a:r>
            <a:r>
              <a:rPr lang="en-US" dirty="0" smtClean="0"/>
              <a:t> au café.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2050" name="Picture 2" descr="C:\Users\Phyllis\AppData\Local\Microsoft\Windows\Temporary Internet Files\Content.IE5\BIEVR3UC\MCj0286919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143000"/>
            <a:ext cx="3460687" cy="4570036"/>
          </a:xfrm>
          <a:prstGeom prst="rect">
            <a:avLst/>
          </a:prstGeom>
          <a:noFill/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7696200" y="228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9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9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Accepting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D’accord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3076" name="Picture 4" descr="C:\Users\Phyllis\AppData\Local\Microsoft\Windows\Temporary Internet Files\Content.IE5\L65PCHVX\MCj023096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371600"/>
            <a:ext cx="3581400" cy="5171589"/>
          </a:xfrm>
          <a:prstGeom prst="rect">
            <a:avLst/>
          </a:prstGeom>
          <a:noFill/>
        </p:spPr>
      </p:pic>
      <p:pic>
        <p:nvPicPr>
          <p:cNvPr id="5122" name="Picture 2" descr="o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2971800"/>
            <a:ext cx="1491544" cy="196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0010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6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6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Accepting an invitation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D’accord</a:t>
            </a:r>
            <a:endParaRPr lang="en-US" dirty="0" smtClean="0"/>
          </a:p>
          <a:p>
            <a:r>
              <a:rPr lang="en-US" dirty="0" smtClean="0"/>
              <a:t>Bonne idée</a:t>
            </a:r>
          </a:p>
        </p:txBody>
      </p:sp>
      <p:pic>
        <p:nvPicPr>
          <p:cNvPr id="3076" name="Picture 4" descr="C:\Users\Phyllis\AppData\Local\Microsoft\Windows\Temporary Internet Files\Content.IE5\L65PCHVX\MCj023096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371600"/>
            <a:ext cx="3581400" cy="5171589"/>
          </a:xfrm>
          <a:prstGeom prst="rect">
            <a:avLst/>
          </a:prstGeom>
          <a:noFill/>
        </p:spPr>
      </p:pic>
      <p:pic>
        <p:nvPicPr>
          <p:cNvPr id="6146" name="Picture 2" descr="bonneide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3352800"/>
            <a:ext cx="1242204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0010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9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|0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|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|0.7"/>
</p:tagLst>
</file>

<file path=ppt/theme/theme1.xml><?xml version="1.0" encoding="utf-8"?>
<a:theme xmlns:a="http://schemas.openxmlformats.org/drawingml/2006/main" name="Office Theme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</TotalTime>
  <Words>373</Words>
  <Application>Microsoft Office PowerPoint</Application>
  <PresentationFormat>On-screen Show (4:3)</PresentationFormat>
  <Paragraphs>89</Paragraphs>
  <Slides>29</Slides>
  <Notes>0</Notes>
  <HiddenSlides>0</HiddenSlides>
  <MMClips>33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Bien Dit 1</vt:lpstr>
      <vt:lpstr>To extend an invitation To accept an invitation To refuse an invitation To confirm an invitation </vt:lpstr>
      <vt:lpstr>To extend an invitation</vt:lpstr>
      <vt:lpstr>To extend an invitation</vt:lpstr>
      <vt:lpstr>To extend an invitation</vt:lpstr>
      <vt:lpstr>To extend an invitation</vt:lpstr>
      <vt:lpstr>To extend an invitation</vt:lpstr>
      <vt:lpstr>Accepting an invitation</vt:lpstr>
      <vt:lpstr>Accepting an invitation</vt:lpstr>
      <vt:lpstr>Accepting an invitation</vt:lpstr>
      <vt:lpstr>Accepting an invitation</vt:lpstr>
      <vt:lpstr>Refusing an invitation</vt:lpstr>
      <vt:lpstr>Refusing an invitation</vt:lpstr>
      <vt:lpstr>Refusing an invitation</vt:lpstr>
      <vt:lpstr>Refusing an invitation</vt:lpstr>
      <vt:lpstr>Making plans</vt:lpstr>
      <vt:lpstr>Qu’est-ce que tu vas  faire? </vt:lpstr>
      <vt:lpstr>Tu vas faire quoi? </vt:lpstr>
      <vt:lpstr>Pas grand-chose.</vt:lpstr>
      <vt:lpstr>Rien de spécial.</vt:lpstr>
      <vt:lpstr>Je vais voir un film.</vt:lpstr>
      <vt:lpstr>Je vais aller au zoo.</vt:lpstr>
      <vt:lpstr>Je vais faire un pique-nique.</vt:lpstr>
      <vt:lpstr>Où/ où ça?</vt:lpstr>
      <vt:lpstr>Quand?/  Quand ça?</vt:lpstr>
      <vt:lpstr>A quelle heure?</vt:lpstr>
      <vt:lpstr>Confirming plans</vt:lpstr>
      <vt:lpstr>Confirming plans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 1</dc:title>
  <dc:creator>Phyllis</dc:creator>
  <cp:lastModifiedBy>Phyllis</cp:lastModifiedBy>
  <cp:revision>99</cp:revision>
  <dcterms:created xsi:type="dcterms:W3CDTF">2010-03-07T12:11:07Z</dcterms:created>
  <dcterms:modified xsi:type="dcterms:W3CDTF">2015-03-02T16:12:29Z</dcterms:modified>
</cp:coreProperties>
</file>